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3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31"/>
  </p:normalViewPr>
  <p:slideViewPr>
    <p:cSldViewPr snapToGrid="0" snapToObjects="1">
      <p:cViewPr varScale="1">
        <p:scale>
          <a:sx n="119" d="100"/>
          <a:sy n="119" d="100"/>
        </p:scale>
        <p:origin x="96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tiff>
</file>

<file path=ppt/media/image11.png>
</file>

<file path=ppt/media/image2.tmp>
</file>

<file path=ppt/media/image4.jpg>
</file>

<file path=ppt/media/image5.png>
</file>

<file path=ppt/media/image6.tmp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096E1-2950-A54F-8741-9334097B4F4C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8AAFE-7706-B647-A1C6-D8B75D751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76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tmp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0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tmp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tmp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Screen Clippi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528" r="25820" b="26845"/>
          <a:stretch/>
        </p:blipFill>
        <p:spPr>
          <a:xfrm>
            <a:off x="4112029" y="0"/>
            <a:ext cx="8079971" cy="6858479"/>
          </a:xfrm>
          <a:prstGeom prst="rect">
            <a:avLst/>
          </a:prstGeom>
        </p:spPr>
      </p:pic>
      <p:sp>
        <p:nvSpPr>
          <p:cNvPr id="25" name="Freeform 8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rgbClr val="007CBD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11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rgbClr val="003F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4698" y="641937"/>
            <a:ext cx="1759562" cy="408588"/>
          </a:xfrm>
          <a:prstGeom prst="rect">
            <a:avLst/>
          </a:prstGeom>
        </p:spPr>
      </p:pic>
      <p:sp>
        <p:nvSpPr>
          <p:cNvPr id="28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BD3FCC23-FFF4-4078-8882-867CC50EA65E}" type="slidenum">
              <a:rPr lang="en-GB" smtClean="0"/>
              <a:t>‹#›</a:t>
            </a:fld>
            <a:endParaRPr lang="en-GB"/>
          </a:p>
        </p:txBody>
      </p:sp>
      <p:sp>
        <p:nvSpPr>
          <p:cNvPr id="29" name="TextBox 28"/>
          <p:cNvSpPr txBox="1"/>
          <p:nvPr userDrawn="1"/>
        </p:nvSpPr>
        <p:spPr>
          <a:xfrm>
            <a:off x="714697" y="6336883"/>
            <a:ext cx="51280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rPr>
              <a:t>Private &amp; Confidential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4821382" y="-12706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0" hasCustomPrompt="1"/>
          </p:nvPr>
        </p:nvSpPr>
        <p:spPr>
          <a:xfrm>
            <a:off x="773093" y="2409299"/>
            <a:ext cx="4672929" cy="914343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41" name="Text Placeholder 34"/>
          <p:cNvSpPr>
            <a:spLocks noGrp="1"/>
          </p:cNvSpPr>
          <p:nvPr>
            <p:ph type="body" sz="quarter" idx="11" hasCustomPrompt="1"/>
          </p:nvPr>
        </p:nvSpPr>
        <p:spPr>
          <a:xfrm>
            <a:off x="773093" y="3319739"/>
            <a:ext cx="4672929" cy="408806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42" name="Text Placeholder 34"/>
          <p:cNvSpPr>
            <a:spLocks noGrp="1"/>
          </p:cNvSpPr>
          <p:nvPr>
            <p:ph type="body" sz="quarter" idx="12" hasCustomPrompt="1"/>
          </p:nvPr>
        </p:nvSpPr>
        <p:spPr>
          <a:xfrm>
            <a:off x="773093" y="4576314"/>
            <a:ext cx="4672929" cy="391102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 algn="l">
              <a:buNone/>
              <a:defRPr sz="1700" b="0" i="0" baseline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Insert Name, Insert Title</a:t>
            </a:r>
          </a:p>
        </p:txBody>
      </p:sp>
      <p:sp>
        <p:nvSpPr>
          <p:cNvPr id="43" name="Text Placeholder 34"/>
          <p:cNvSpPr>
            <a:spLocks noGrp="1"/>
          </p:cNvSpPr>
          <p:nvPr>
            <p:ph type="body" sz="quarter" idx="13" hasCustomPrompt="1"/>
          </p:nvPr>
        </p:nvSpPr>
        <p:spPr>
          <a:xfrm>
            <a:off x="773093" y="4967416"/>
            <a:ext cx="4672929" cy="391102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 algn="l">
              <a:buNone/>
              <a:defRPr sz="1700" b="0" i="0" baseline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Insert Email</a:t>
            </a:r>
          </a:p>
        </p:txBody>
      </p:sp>
      <p:sp>
        <p:nvSpPr>
          <p:cNvPr id="44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773093" y="5358518"/>
            <a:ext cx="4672929" cy="391102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 algn="l">
              <a:buNone/>
              <a:defRPr sz="1700" b="0" i="0" baseline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GB" dirty="0"/>
              <a:t>22 February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424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9909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39007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6222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8374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6481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(log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/>
          <a:srcRect t="813" r="73787" b="-1"/>
          <a:stretch/>
        </p:blipFill>
        <p:spPr>
          <a:xfrm>
            <a:off x="11304955" y="288174"/>
            <a:ext cx="679059" cy="59665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BD3FCC23-FFF4-4078-8882-867CC50EA65E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Text Placeholder 34"/>
          <p:cNvSpPr>
            <a:spLocks noGrp="1"/>
          </p:cNvSpPr>
          <p:nvPr>
            <p:ph type="body" sz="quarter" idx="12" hasCustomPrompt="1"/>
          </p:nvPr>
        </p:nvSpPr>
        <p:spPr>
          <a:xfrm>
            <a:off x="274281" y="6101773"/>
            <a:ext cx="4672929" cy="391102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 algn="l">
              <a:buNone/>
              <a:defRPr sz="2000" b="0" i="0" baseline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1556500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(no log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813" r="73787" b="-1"/>
          <a:stretch/>
        </p:blipFill>
        <p:spPr>
          <a:xfrm>
            <a:off x="11304955" y="288174"/>
            <a:ext cx="679059" cy="596655"/>
          </a:xfrm>
          <a:prstGeom prst="rect">
            <a:avLst/>
          </a:prstGeom>
        </p:spPr>
      </p:pic>
      <p:sp>
        <p:nvSpPr>
          <p:cNvPr id="4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2964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BD3FCC23-FFF4-4078-8882-867CC50EA65E}" type="slidenum">
              <a:rPr lang="en-GB" smtClean="0"/>
              <a:t>‹#›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7" name="Text Placeholder 34"/>
          <p:cNvSpPr>
            <a:spLocks noGrp="1"/>
          </p:cNvSpPr>
          <p:nvPr>
            <p:ph type="body" sz="quarter" idx="12" hasCustomPrompt="1"/>
          </p:nvPr>
        </p:nvSpPr>
        <p:spPr>
          <a:xfrm>
            <a:off x="274281" y="6101773"/>
            <a:ext cx="4672929" cy="391102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 algn="l">
              <a:buNone/>
              <a:defRPr sz="2000" b="0" i="0" baseline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392333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528" r="25820" b="26845"/>
          <a:stretch/>
        </p:blipFill>
        <p:spPr>
          <a:xfrm>
            <a:off x="4112029" y="0"/>
            <a:ext cx="8079971" cy="6858479"/>
          </a:xfrm>
          <a:prstGeom prst="rect">
            <a:avLst/>
          </a:prstGeom>
        </p:spPr>
      </p:pic>
      <p:sp>
        <p:nvSpPr>
          <p:cNvPr id="4" name="Freeform 8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rgbClr val="007C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11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rgbClr val="003F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554123" y="5980934"/>
            <a:ext cx="5888696" cy="377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rPr>
              <a:t>Tryzens Ltd, 5</a:t>
            </a:r>
            <a:r>
              <a:rPr lang="en-US" sz="1400" baseline="3000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rPr>
              <a:t>th</a:t>
            </a:r>
            <a:r>
              <a:rPr lang="en-US" sz="140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rPr>
              <a:t> Floor, 101 </a:t>
            </a:r>
            <a:r>
              <a:rPr lang="en-US" sz="1400" dirty="0" err="1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rPr>
              <a:t>Finsbury</a:t>
            </a:r>
            <a:r>
              <a:rPr lang="en-US" sz="1400" dirty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rPr>
              <a:t> Pavement, London, EC2A 1RS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4698" y="641937"/>
            <a:ext cx="1759562" cy="408588"/>
          </a:xfrm>
          <a:prstGeom prst="rect">
            <a:avLst/>
          </a:prstGeom>
        </p:spPr>
      </p:pic>
      <p:sp>
        <p:nvSpPr>
          <p:cNvPr id="9" name="Text Placeholder 34"/>
          <p:cNvSpPr>
            <a:spLocks noGrp="1"/>
          </p:cNvSpPr>
          <p:nvPr>
            <p:ph type="body" sz="quarter" idx="10" hasCustomPrompt="1"/>
          </p:nvPr>
        </p:nvSpPr>
        <p:spPr>
          <a:xfrm>
            <a:off x="607828" y="2971588"/>
            <a:ext cx="4672929" cy="914343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>
              <a:buNone/>
              <a:defRPr sz="3000" b="0" i="0">
                <a:solidFill>
                  <a:schemeClr val="bg1"/>
                </a:solidFill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 err="1"/>
              <a:t>Optimising</a:t>
            </a:r>
            <a:r>
              <a:rPr lang="en-US" dirty="0"/>
              <a:t> Commerce</a:t>
            </a:r>
          </a:p>
        </p:txBody>
      </p:sp>
    </p:spTree>
    <p:extLst>
      <p:ext uri="{BB962C8B-B14F-4D97-AF65-F5344CB8AC3E}">
        <p14:creationId xmlns:p14="http://schemas.microsoft.com/office/powerpoint/2010/main" val="1965990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/>
          <a:srcRect r="14394"/>
          <a:stretch/>
        </p:blipFill>
        <p:spPr>
          <a:xfrm>
            <a:off x="3370311" y="1"/>
            <a:ext cx="8882649" cy="6857999"/>
          </a:xfrm>
          <a:prstGeom prst="rect">
            <a:avLst/>
          </a:prstGeom>
        </p:spPr>
      </p:pic>
      <p:sp>
        <p:nvSpPr>
          <p:cNvPr id="4" name="Freeform 8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rgbClr val="007CBD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11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rgbClr val="003F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10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BD3FCC23-FFF4-4078-8882-867CC50EA65E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588" y="290823"/>
            <a:ext cx="633372" cy="559169"/>
          </a:xfrm>
          <a:prstGeom prst="rect">
            <a:avLst/>
          </a:prstGeom>
        </p:spPr>
      </p:pic>
      <p:sp>
        <p:nvSpPr>
          <p:cNvPr id="13" name="Text Placeholder 34"/>
          <p:cNvSpPr>
            <a:spLocks noGrp="1"/>
          </p:cNvSpPr>
          <p:nvPr>
            <p:ph type="body" sz="quarter" idx="10" hasCustomPrompt="1"/>
          </p:nvPr>
        </p:nvSpPr>
        <p:spPr>
          <a:xfrm>
            <a:off x="583475" y="661789"/>
            <a:ext cx="4320314" cy="914343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/>
              <a:t>Contents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584200" y="1935163"/>
            <a:ext cx="4319588" cy="385921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283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Clipp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757" y="2"/>
            <a:ext cx="6911244" cy="6858000"/>
          </a:xfrm>
          <a:prstGeom prst="rect">
            <a:avLst/>
          </a:prstGeom>
        </p:spPr>
      </p:pic>
      <p:sp>
        <p:nvSpPr>
          <p:cNvPr id="9" name="Freeform 8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rgbClr val="007C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rgbClr val="003F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588" y="290823"/>
            <a:ext cx="633372" cy="559169"/>
          </a:xfrm>
          <a:prstGeom prst="rect">
            <a:avLst/>
          </a:prstGeom>
        </p:spPr>
      </p:pic>
      <p:sp>
        <p:nvSpPr>
          <p:cNvPr id="14" name="Text Placeholder 34"/>
          <p:cNvSpPr>
            <a:spLocks noGrp="1"/>
          </p:cNvSpPr>
          <p:nvPr>
            <p:ph type="body" sz="quarter" idx="10" hasCustomPrompt="1"/>
          </p:nvPr>
        </p:nvSpPr>
        <p:spPr>
          <a:xfrm>
            <a:off x="607828" y="2971588"/>
            <a:ext cx="4672929" cy="914343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172818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121" t="2202" r="30796"/>
          <a:stretch/>
        </p:blipFill>
        <p:spPr>
          <a:xfrm>
            <a:off x="2032002" y="1"/>
            <a:ext cx="10159998" cy="6857999"/>
          </a:xfrm>
          <a:prstGeom prst="rect">
            <a:avLst/>
          </a:prstGeom>
        </p:spPr>
      </p:pic>
      <p:sp>
        <p:nvSpPr>
          <p:cNvPr id="9" name="Freeform 8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rgbClr val="007C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rgbClr val="003F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588" y="290823"/>
            <a:ext cx="633372" cy="559169"/>
          </a:xfrm>
          <a:prstGeom prst="rect">
            <a:avLst/>
          </a:prstGeom>
        </p:spPr>
      </p:pic>
      <p:sp>
        <p:nvSpPr>
          <p:cNvPr id="14" name="Text Placeholder 34"/>
          <p:cNvSpPr>
            <a:spLocks noGrp="1"/>
          </p:cNvSpPr>
          <p:nvPr>
            <p:ph type="body" sz="quarter" idx="10" hasCustomPrompt="1"/>
          </p:nvPr>
        </p:nvSpPr>
        <p:spPr>
          <a:xfrm>
            <a:off x="607828" y="2971588"/>
            <a:ext cx="4672929" cy="914343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413" t="-7" r="29413" b="7"/>
          <a:stretch/>
        </p:blipFill>
        <p:spPr>
          <a:xfrm>
            <a:off x="1916385" y="-479"/>
            <a:ext cx="10275615" cy="6858000"/>
          </a:xfrm>
          <a:prstGeom prst="rect">
            <a:avLst/>
          </a:prstGeom>
        </p:spPr>
      </p:pic>
      <p:sp>
        <p:nvSpPr>
          <p:cNvPr id="9" name="Freeform 8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rgbClr val="007C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rgbClr val="003F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588" y="290823"/>
            <a:ext cx="633372" cy="559169"/>
          </a:xfrm>
          <a:prstGeom prst="rect">
            <a:avLst/>
          </a:prstGeom>
        </p:spPr>
      </p:pic>
      <p:sp>
        <p:nvSpPr>
          <p:cNvPr id="14" name="Text Placeholder 34"/>
          <p:cNvSpPr>
            <a:spLocks noGrp="1"/>
          </p:cNvSpPr>
          <p:nvPr>
            <p:ph type="body" sz="quarter" idx="10" hasCustomPrompt="1"/>
          </p:nvPr>
        </p:nvSpPr>
        <p:spPr>
          <a:xfrm>
            <a:off x="607828" y="2971588"/>
            <a:ext cx="4672929" cy="914343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160" y="-479"/>
            <a:ext cx="10616841" cy="6858479"/>
          </a:xfrm>
          <a:prstGeom prst="rect">
            <a:avLst/>
          </a:prstGeom>
        </p:spPr>
      </p:pic>
      <p:sp>
        <p:nvSpPr>
          <p:cNvPr id="9" name="Freeform 8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rgbClr val="007C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rgbClr val="003F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588" y="290823"/>
            <a:ext cx="633372" cy="559169"/>
          </a:xfrm>
          <a:prstGeom prst="rect">
            <a:avLst/>
          </a:prstGeom>
        </p:spPr>
      </p:pic>
      <p:sp>
        <p:nvSpPr>
          <p:cNvPr id="14" name="Text Placeholder 34"/>
          <p:cNvSpPr>
            <a:spLocks noGrp="1"/>
          </p:cNvSpPr>
          <p:nvPr>
            <p:ph type="body" sz="quarter" idx="10" hasCustomPrompt="1"/>
          </p:nvPr>
        </p:nvSpPr>
        <p:spPr>
          <a:xfrm>
            <a:off x="607828" y="2971588"/>
            <a:ext cx="4672929" cy="914343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641" t="7" r="29641" b="-7"/>
          <a:stretch/>
        </p:blipFill>
        <p:spPr>
          <a:xfrm>
            <a:off x="1749988" y="0"/>
            <a:ext cx="10616840" cy="6858479"/>
          </a:xfrm>
          <a:prstGeom prst="rect">
            <a:avLst/>
          </a:prstGeom>
        </p:spPr>
      </p:pic>
      <p:sp>
        <p:nvSpPr>
          <p:cNvPr id="9" name="Freeform 8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rgbClr val="007C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/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/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rgbClr val="003F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588" y="290823"/>
            <a:ext cx="633372" cy="559169"/>
          </a:xfrm>
          <a:prstGeom prst="rect">
            <a:avLst/>
          </a:prstGeom>
        </p:spPr>
      </p:pic>
      <p:sp>
        <p:nvSpPr>
          <p:cNvPr id="14" name="Text Placeholder 34"/>
          <p:cNvSpPr>
            <a:spLocks noGrp="1"/>
          </p:cNvSpPr>
          <p:nvPr>
            <p:ph type="body" sz="quarter" idx="10" hasCustomPrompt="1"/>
          </p:nvPr>
        </p:nvSpPr>
        <p:spPr>
          <a:xfrm>
            <a:off x="607828" y="2971588"/>
            <a:ext cx="4672929" cy="914343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3500" b="0" i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591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2247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407524"/>
            <a:ext cx="12192000" cy="450476"/>
          </a:xfrm>
          <a:prstGeom prst="rect">
            <a:avLst/>
          </a:prstGeom>
          <a:solidFill>
            <a:srgbClr val="1245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1" algn="ctr">
              <a:lnSpc>
                <a:spcPct val="107000"/>
              </a:lnSpc>
              <a:spcAft>
                <a:spcPts val="800"/>
              </a:spcAft>
            </a:pPr>
            <a:r>
              <a:rPr lang="en-GB">
                <a:solidFill>
                  <a:schemeClr val="bg1">
                    <a:alpha val="45000"/>
                  </a:schemeClr>
                </a:solidFill>
                <a:effectLst/>
                <a:latin typeface="Gotham Light" charset="0"/>
                <a:ea typeface="Gotham Light" charset="0"/>
                <a:cs typeface="Gotham Light" charset="0"/>
              </a:rPr>
              <a:t>PLAN                     BUILD		RUN</a:t>
            </a:r>
            <a:r>
              <a:rPr lang="en-GB" dirty="0">
                <a:solidFill>
                  <a:schemeClr val="bg1">
                    <a:alpha val="45000"/>
                  </a:schemeClr>
                </a:solidFill>
                <a:effectLst/>
                <a:latin typeface="Gotham Light" charset="0"/>
                <a:ea typeface="Gotham Light" charset="0"/>
                <a:cs typeface="Gotham Light" charset="0"/>
              </a:rPr>
              <a:t>		ENHANCE</a:t>
            </a:r>
            <a:endParaRPr lang="en-GB" sz="700" dirty="0">
              <a:solidFill>
                <a:schemeClr val="bg1">
                  <a:alpha val="45000"/>
                </a:schemeClr>
              </a:solidFill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588" y="371511"/>
            <a:ext cx="633372" cy="559169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498600" y="1917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978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62" r:id="rId4"/>
    <p:sldLayoutId id="2147483663" r:id="rId5"/>
    <p:sldLayoutId id="2147483664" r:id="rId6"/>
    <p:sldLayoutId id="2147483665" r:id="rId7"/>
    <p:sldLayoutId id="2147483650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61" r:id="rId15"/>
    <p:sldLayoutId id="2147483660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002060"/>
          </a:solidFill>
          <a:latin typeface="Gotham Book" charset="0"/>
          <a:ea typeface="Gotham Book" charset="0"/>
          <a:cs typeface="Gotham Boo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Gotham Book" charset="0"/>
          <a:ea typeface="Gotham Book" charset="0"/>
          <a:cs typeface="Gotham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Gotham Book" charset="0"/>
          <a:ea typeface="Gotham Book" charset="0"/>
          <a:cs typeface="Gotham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Gotham Book" charset="0"/>
          <a:ea typeface="Gotham Book" charset="0"/>
          <a:cs typeface="Gotham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Gotham Book" charset="0"/>
          <a:ea typeface="Gotham Book" charset="0"/>
          <a:cs typeface="Gotham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Gotham Book" charset="0"/>
          <a:ea typeface="Gotham Book" charset="0"/>
          <a:cs typeface="Gotham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jira.tryzens.com/secure/Dashboard.jspa?selectPageId=19690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endParaRPr lang="en-GB" dirty="0"/>
          </a:p>
          <a:p>
            <a:pPr algn="ctr"/>
            <a:r>
              <a:rPr lang="en-GB" dirty="0"/>
              <a:t>How to raise UAT issue</a:t>
            </a:r>
          </a:p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ctr"/>
            <a:r>
              <a:rPr lang="en-US" dirty="0"/>
              <a:t>(User manual)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11.05.2018</a:t>
            </a:r>
          </a:p>
        </p:txBody>
      </p:sp>
    </p:spTree>
    <p:extLst>
      <p:ext uri="{BB962C8B-B14F-4D97-AF65-F5344CB8AC3E}">
        <p14:creationId xmlns:p14="http://schemas.microsoft.com/office/powerpoint/2010/main" val="360862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121B121-BA5C-4FA3-AA94-E46A0430A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5991997"/>
              </p:ext>
            </p:extLst>
          </p:nvPr>
        </p:nvGraphicFramePr>
        <p:xfrm>
          <a:off x="1822633" y="880519"/>
          <a:ext cx="7786588" cy="21215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9739">
                  <a:extLst>
                    <a:ext uri="{9D8B030D-6E8A-4147-A177-3AD203B41FA5}">
                      <a16:colId xmlns:a16="http://schemas.microsoft.com/office/drawing/2014/main" val="687694748"/>
                    </a:ext>
                  </a:extLst>
                </a:gridCol>
                <a:gridCol w="1029605">
                  <a:extLst>
                    <a:ext uri="{9D8B030D-6E8A-4147-A177-3AD203B41FA5}">
                      <a16:colId xmlns:a16="http://schemas.microsoft.com/office/drawing/2014/main" val="1133701884"/>
                    </a:ext>
                  </a:extLst>
                </a:gridCol>
                <a:gridCol w="6277244">
                  <a:extLst>
                    <a:ext uri="{9D8B030D-6E8A-4147-A177-3AD203B41FA5}">
                      <a16:colId xmlns:a16="http://schemas.microsoft.com/office/drawing/2014/main" val="2412316210"/>
                    </a:ext>
                  </a:extLst>
                </a:gridCol>
              </a:tblGrid>
              <a:tr h="193675">
                <a:tc gridSpan="2">
                  <a:txBody>
                    <a:bodyPr/>
                    <a:lstStyle/>
                    <a:p>
                      <a:pPr indent="18034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Priority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DEFINITION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25720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Critical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Defect renders all or a portion of the system under test inoperable, meaning testing cannot continue.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462109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High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An area of functionality does not work and is preventing test scripts being run or completed.  </a:t>
                      </a:r>
                      <a:endParaRPr lang="en-GB" sz="1100" dirty="0">
                        <a:effectLst/>
                      </a:endParaRPr>
                    </a:p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Defects affecting core functionality or data where no workaround is available and require urgent action to rectify. These defects can seriously impact testing, potentially delaying the majority of a test cycle and therefore must be resolved before the software is released to a production environment</a:t>
                      </a:r>
                      <a:endParaRPr lang="en-GB" sz="1100" dirty="0">
                        <a:effectLst/>
                      </a:endParaRPr>
                    </a:p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The defect results in an unacceptable customer experience or is detrimental to </a:t>
                      </a:r>
                      <a:r>
                        <a:rPr lang="en-US" sz="1000" dirty="0" err="1">
                          <a:effectLst/>
                        </a:rPr>
                        <a:t>Maaji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3817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Medium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Defect identified that prevents the completion of a specific test step only, but has only a minor business, brand or customer experience impact.</a:t>
                      </a:r>
                      <a:endParaRPr lang="en-GB" sz="1100" dirty="0">
                        <a:effectLst/>
                      </a:endParaRPr>
                    </a:p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The defect has a workaround that allows that area of functionality to be used within the business processes.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1896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Low 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A defect has been noted that does not cause a test to be rejected or any test step to fail and minimal or no business, brand or customer experience impact.</a:t>
                      </a:r>
                      <a:endParaRPr lang="en-GB" sz="1100" dirty="0">
                        <a:effectLst/>
                      </a:endParaRPr>
                    </a:p>
                    <a:p>
                      <a:pPr indent="180340"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E.g. cosmetic, spelling mistake, misaligned text, email or page components.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3465511"/>
                  </a:ext>
                </a:extLst>
              </a:tr>
            </a:tbl>
          </a:graphicData>
        </a:graphic>
      </p:graphicFrame>
      <p:sp>
        <p:nvSpPr>
          <p:cNvPr id="6" name="Rectangle 4">
            <a:extLst>
              <a:ext uri="{FF2B5EF4-FFF2-40B4-BE49-F238E27FC236}">
                <a16:creationId xmlns:a16="http://schemas.microsoft.com/office/drawing/2014/main" id="{F70934F1-4287-45CE-BD06-74E43ECF4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240" y="163572"/>
            <a:ext cx="11299491" cy="5904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584" tIns="25392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400" b="0" i="0" u="none" strike="noStrike" cap="none" normalizeH="0" baseline="0" dirty="0">
                <a:ln>
                  <a:noFill/>
                </a:ln>
                <a:solidFill>
                  <a:srgbClr val="2F5496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kumimoji="0" lang="en-GB" altLang="en-US" sz="1400" b="0" i="0" u="none" strike="noStrike" cap="none" normalizeH="0" baseline="0" dirty="0" bmk="">
                <a:ln>
                  <a:noFill/>
                </a:ln>
                <a:solidFill>
                  <a:srgbClr val="2F5496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efinition</a:t>
            </a:r>
            <a:endParaRPr lang="en-GB" altLang="en-US" sz="1400" dirty="0" bmk="">
              <a:solidFill>
                <a:srgbClr val="2F5496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GB" altLang="en-US" sz="1400" dirty="0" bmk="">
                <a:solidFill>
                  <a:srgbClr val="2F5496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Priority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GB" altLang="en-US" sz="1400" dirty="0" bmk="">
              <a:solidFill>
                <a:srgbClr val="2F5496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GB" altLang="en-US" sz="1400" b="0" i="0" u="none" strike="noStrike" cap="none" normalizeH="0" baseline="0" dirty="0" bmk="">
              <a:ln>
                <a:noFill/>
              </a:ln>
              <a:solidFill>
                <a:srgbClr val="2F5496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lang="en-GB" altLang="en-US" sz="1400" dirty="0" bmk="">
              <a:solidFill>
                <a:srgbClr val="2F5496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GB" altLang="en-US" sz="1400" b="0" i="0" u="none" strike="noStrike" cap="none" normalizeH="0" baseline="0" dirty="0" bmk="">
              <a:ln>
                <a:noFill/>
              </a:ln>
              <a:solidFill>
                <a:srgbClr val="2F5496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lang="en-GB" altLang="en-US" sz="1400" dirty="0" bmk="">
              <a:solidFill>
                <a:srgbClr val="2F5496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GB" altLang="en-US" sz="1400" b="0" i="0" u="none" strike="noStrike" cap="none" normalizeH="0" baseline="0" dirty="0" bmk="">
              <a:ln>
                <a:noFill/>
              </a:ln>
              <a:solidFill>
                <a:srgbClr val="2F5496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lang="en-GB" altLang="en-US" sz="1400" dirty="0" bmk="">
              <a:solidFill>
                <a:srgbClr val="2F5496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GB" altLang="en-US" sz="1400" b="0" i="0" u="none" strike="noStrike" cap="none" normalizeH="0" baseline="0" dirty="0" bmk="">
              <a:ln>
                <a:noFill/>
              </a:ln>
              <a:solidFill>
                <a:srgbClr val="2F5496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lang="en-GB" altLang="en-US" sz="1400" dirty="0" bmk="">
              <a:solidFill>
                <a:srgbClr val="2F5496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GB" altLang="en-US" sz="1400" b="0" i="0" u="none" strike="noStrike" cap="none" normalizeH="0" baseline="0" dirty="0" bmk="">
              <a:ln>
                <a:noFill/>
              </a:ln>
              <a:solidFill>
                <a:srgbClr val="2F5496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GB" altLang="en-US" sz="1400" b="0" i="0" u="none" strike="noStrike" cap="none" normalizeH="0" baseline="0" dirty="0" bmk="">
              <a:ln>
                <a:noFill/>
              </a:ln>
              <a:solidFill>
                <a:srgbClr val="2F5496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lang="en-GB" altLang="en-US" sz="1400" dirty="0" bmk="">
              <a:solidFill>
                <a:srgbClr val="2F5496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GB" altLang="en-US" sz="1400" b="0" i="0" u="none" strike="noStrike" cap="none" normalizeH="0" baseline="0" dirty="0" bmk="">
              <a:ln>
                <a:noFill/>
              </a:ln>
              <a:solidFill>
                <a:srgbClr val="2F5496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+mj-lt"/>
              <a:buAutoNum type="arabicPeriod" startAt="2"/>
            </a:pPr>
            <a:r>
              <a:rPr lang="en-GB" altLang="en-US" sz="1400" dirty="0" bmk="">
                <a:solidFill>
                  <a:srgbClr val="2F5496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Supported breakpoints</a:t>
            </a:r>
            <a:endParaRPr kumimoji="0" lang="en-GB" altLang="en-US" sz="1400" b="0" i="0" u="none" strike="noStrike" cap="none" normalizeH="0" baseline="0" dirty="0" bmk="">
              <a:ln>
                <a:noFill/>
              </a:ln>
              <a:solidFill>
                <a:srgbClr val="2F5496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The site will support the following three main breakpoints provided as part of SCCD and will be fluid up to a maximum screen size which will be dependent on the final design:</a:t>
            </a: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Calibri" panose="020F0502020204030204" pitchFamily="34" charset="0"/>
              </a:rPr>
              <a:t>320px Mobile</a:t>
            </a: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Calibri" panose="020F0502020204030204" pitchFamily="34" charset="0"/>
              </a:rPr>
              <a:t>768px Tablet portrait</a:t>
            </a: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Calibri" panose="020F0502020204030204" pitchFamily="34" charset="0"/>
              </a:rPr>
              <a:t>1024px Tablet landscape</a:t>
            </a: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Calibri" panose="020F0502020204030204" pitchFamily="34" charset="0"/>
              </a:rPr>
              <a:t>Maximum screen width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1400" dirty="0">
              <a:latin typeface="+mj-lt"/>
              <a:cs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 startAt="3"/>
            </a:pPr>
            <a:r>
              <a:rPr lang="en-GB" altLang="en-US" sz="1400" dirty="0" bmk="">
                <a:solidFill>
                  <a:srgbClr val="2F5496"/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UAT Jira tickets review and triage</a:t>
            </a:r>
          </a:p>
          <a:p>
            <a:r>
              <a:rPr lang="en-GB" sz="1400" dirty="0">
                <a:latin typeface="+mj-lt"/>
              </a:rPr>
              <a:t>There will be a specific Jira dashboard </a:t>
            </a:r>
            <a:r>
              <a:rPr lang="en-GB" sz="1400" u="sng" dirty="0">
                <a:latin typeface="+mj-lt"/>
                <a:hlinkClick r:id="rId2"/>
              </a:rPr>
              <a:t>https://jira.tryzens.com/secure/Dashboard.jspa?selectPageId=19690#</a:t>
            </a:r>
            <a:r>
              <a:rPr lang="en-GB" sz="1400" u="sng" dirty="0">
                <a:latin typeface="+mj-lt"/>
              </a:rPr>
              <a:t> </a:t>
            </a:r>
            <a:r>
              <a:rPr lang="en-GB" sz="1400" dirty="0">
                <a:latin typeface="+mj-lt"/>
              </a:rPr>
              <a:t>to display the list of UAT issues (ordered by priority) and to allow triage and proper prioritization.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999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433AF-C3B5-4BC8-A7B7-5ACB3586C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br>
              <a:rPr lang="en-GB" altLang="en-US" dirty="0">
                <a:solidFill>
                  <a:srgbClr val="2F5496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altLang="en-US" sz="1800" dirty="0">
                <a:solidFill>
                  <a:srgbClr val="2F5496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 new UAT issue: </a:t>
            </a:r>
            <a:br>
              <a:rPr lang="en-GB" altLang="en-US" sz="4000" dirty="0" bmk="">
                <a:solidFill>
                  <a:srgbClr val="2F5496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0EE93-37B8-4B08-97FB-92CEE9CB6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403684"/>
            <a:ext cx="3485146" cy="4042611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sz="900" dirty="0">
                <a:latin typeface="+mn-lt"/>
              </a:rPr>
              <a:t> 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Make sure you have selected </a:t>
            </a:r>
            <a:r>
              <a:rPr lang="en-GB" sz="900" i="1" dirty="0" err="1">
                <a:latin typeface="+mn-lt"/>
              </a:rPr>
              <a:t>Maaji</a:t>
            </a:r>
            <a:r>
              <a:rPr lang="en-GB" sz="900" i="1" dirty="0">
                <a:latin typeface="+mn-lt"/>
              </a:rPr>
              <a:t> build </a:t>
            </a:r>
            <a:r>
              <a:rPr lang="en-GB" sz="900" dirty="0">
                <a:latin typeface="+mn-lt"/>
              </a:rPr>
              <a:t>project.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Select issue type </a:t>
            </a:r>
            <a:r>
              <a:rPr lang="en-GB" sz="900" i="1" dirty="0">
                <a:latin typeface="+mn-lt"/>
              </a:rPr>
              <a:t>UAT</a:t>
            </a:r>
            <a:endParaRPr lang="en-GB" sz="900" dirty="0">
              <a:latin typeface="+mn-lt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Brief description of the issue found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Assign the Jira to </a:t>
            </a:r>
            <a:r>
              <a:rPr lang="en-GB" sz="900" i="1" dirty="0">
                <a:latin typeface="+mn-lt"/>
              </a:rPr>
              <a:t>Antoniya Dragomirova</a:t>
            </a:r>
            <a:endParaRPr lang="en-GB" sz="900" dirty="0">
              <a:latin typeface="+mn-lt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Select based on the definitions </a:t>
            </a:r>
            <a:r>
              <a:rPr lang="en-GB" sz="900" u="sng" dirty="0">
                <a:latin typeface="+mn-lt"/>
                <a:hlinkClick r:id="rId2" action="ppaction://hlinksldjump"/>
              </a:rPr>
              <a:t>above</a:t>
            </a:r>
            <a:r>
              <a:rPr lang="en-GB" sz="900" dirty="0">
                <a:latin typeface="+mn-lt"/>
              </a:rPr>
              <a:t>.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Leave empty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Specify detailed description of the issue observed.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Add steps for recreating the issue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Add what you expected to see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Add what you actually see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Specify the browser/devise the issue was spotted (if it is browser/device specific)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Add the environment you`re testing 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900" dirty="0">
                <a:latin typeface="+mn-lt"/>
              </a:rPr>
              <a:t>Add screenshots, files, any other (if applicable)</a:t>
            </a:r>
          </a:p>
          <a:p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E56F513-1934-46B4-83C4-67DB0B201C3F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684" y="80211"/>
            <a:ext cx="4154906" cy="627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452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yzens Presentation Template 2017 FINAL" id="{66947160-47A6-4767-AED2-B474F69BBA54}" vid="{2E546BAA-59AD-4DC4-B5AB-4447BA731C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Tryzens Presentation Template 2017 FINAL</Template>
  <TotalTime>33</TotalTime>
  <Words>249</Words>
  <Application>Microsoft Office PowerPoint</Application>
  <PresentationFormat>Widescreen</PresentationFormat>
  <Paragraphs>61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Gotham Book</vt:lpstr>
      <vt:lpstr>Gotham Light</vt:lpstr>
      <vt:lpstr>Times New Roman</vt:lpstr>
      <vt:lpstr>Office Theme</vt:lpstr>
      <vt:lpstr>PowerPoint Presentation</vt:lpstr>
      <vt:lpstr>PowerPoint Presentation</vt:lpstr>
      <vt:lpstr> Create new UAT issue: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Antoniya Dragomirova</dc:creator>
  <cp:lastModifiedBy>Antoniya Dragomirova</cp:lastModifiedBy>
  <cp:revision>4</cp:revision>
  <dcterms:created xsi:type="dcterms:W3CDTF">2018-05-14T12:52:10Z</dcterms:created>
  <dcterms:modified xsi:type="dcterms:W3CDTF">2018-05-14T13:25:11Z</dcterms:modified>
</cp:coreProperties>
</file>

<file path=docProps/thumbnail.jpeg>
</file>